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420" r:id="rId5"/>
    <p:sldId id="438" r:id="rId6"/>
    <p:sldId id="439" r:id="rId7"/>
    <p:sldId id="448" r:id="rId8"/>
    <p:sldId id="444" r:id="rId9"/>
    <p:sldId id="437" r:id="rId10"/>
    <p:sldId id="446" r:id="rId11"/>
    <p:sldId id="445" r:id="rId12"/>
    <p:sldId id="443" r:id="rId13"/>
    <p:sldId id="442" r:id="rId14"/>
    <p:sldId id="441" r:id="rId15"/>
    <p:sldId id="447" r:id="rId16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  <p:cmAuthor id="2" name="Polly Ke" initials="PK" lastIdx="1" clrIdx="2">
    <p:extLst>
      <p:ext uri="{19B8F6BF-5375-455C-9EA6-DF929625EA0E}">
        <p15:presenceInfo xmlns:p15="http://schemas.microsoft.com/office/powerpoint/2012/main" userId="S-1-5-21-2083667071-1112689225-1550850067-9057" providerId="AD"/>
      </p:ext>
    </p:extLst>
  </p:cmAuthor>
  <p:cmAuthor id="3" name="Margaret Camarca" initials="MC" lastIdx="7" clrIdx="3">
    <p:extLst>
      <p:ext uri="{19B8F6BF-5375-455C-9EA6-DF929625EA0E}">
        <p15:presenceInfo xmlns:p15="http://schemas.microsoft.com/office/powerpoint/2012/main" userId="S-1-5-21-2083667071-1112689225-1550850067-55795" providerId="AD"/>
      </p:ext>
    </p:extLst>
  </p:cmAuthor>
  <p:cmAuthor id="4" name="Lucille Patrichuk" initials="LP" lastIdx="8" clrIdx="4">
    <p:extLst>
      <p:ext uri="{19B8F6BF-5375-455C-9EA6-DF929625EA0E}">
        <p15:presenceInfo xmlns:p15="http://schemas.microsoft.com/office/powerpoint/2012/main" userId="S-1-5-21-2083667071-1112689225-1550850067-24097" providerId="AD"/>
      </p:ext>
    </p:extLst>
  </p:cmAuthor>
  <p:cmAuthor id="5" name="Lawrence Ragard" initials="LR" lastIdx="10" clrIdx="5">
    <p:extLst>
      <p:ext uri="{19B8F6BF-5375-455C-9EA6-DF929625EA0E}">
        <p15:presenceInfo xmlns:p15="http://schemas.microsoft.com/office/powerpoint/2012/main" userId="S-1-5-21-2083667071-1112689225-1550850067-56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7" autoAdjust="0"/>
    <p:restoredTop sz="95226" autoAdjust="0"/>
  </p:normalViewPr>
  <p:slideViewPr>
    <p:cSldViewPr>
      <p:cViewPr varScale="1">
        <p:scale>
          <a:sx n="69" d="100"/>
          <a:sy n="69" d="100"/>
        </p:scale>
        <p:origin x="5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7/28/2020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5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63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0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18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4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3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55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4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74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99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7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2209800"/>
            <a:ext cx="7924799" cy="4971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INTERDISCIPLINARY COLLABORATION IN REVIEW OF NATIONAL COVERAGE ANALYSIS (NCA) DOCUMENTS TO ENHANCE CLINICAL TRIAL SITE ACTIVATION AND RECRUITMENT OF PARTICIPANTS </a:t>
            </a:r>
          </a:p>
          <a:p>
            <a:pPr>
              <a:spcAft>
                <a:spcPts val="10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Westat: Lawrence Ragard, Margaret Camarca, Polly Ke, Lucille Patrichuk</a:t>
            </a:r>
          </a:p>
          <a:p>
            <a:pPr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NCI: Grace Mishkin, Marge Good, Andrea Denicoff</a:t>
            </a:r>
          </a:p>
          <a:p>
            <a:pPr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</a:p>
          <a:p>
            <a:pPr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Society of Clinical Trials 2020 Annual Meeting</a:t>
            </a:r>
          </a:p>
          <a:p>
            <a:pPr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01.SCT-VO.mp3" descr="01.SCT-VO.mp3">
            <a:hlinkClick r:id="" action="ppaction://media"/>
            <a:extLst>
              <a:ext uri="{FF2B5EF4-FFF2-40B4-BE49-F238E27FC236}">
                <a16:creationId xmlns:a16="http://schemas.microsoft.com/office/drawing/2014/main" id="{AA534B3E-DBFA-0149-BA71-D19E9645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2057400"/>
            <a:ext cx="6781800" cy="461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Challenges for Interdisciplinary Collaboration 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Resolving differences of opinion on potential billing problems regarding guidelines vs. personal experience at respective institutions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Medicare billing rules and regulations that also drive coverage issues of non-Medicare payors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Distinguishing study safety and monitoring interventions from additional data collection that is not medically necessary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Labeling interventions as research forces the study team to seek additional funds from federal or non-federal sources, despite limited resources 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Time--collaboration takes time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0.SCT-VO.mp3" descr="10.SCT-VO.mp3">
            <a:hlinkClick r:id="" action="ppaction://media"/>
            <a:extLst>
              <a:ext uri="{FF2B5EF4-FFF2-40B4-BE49-F238E27FC236}">
                <a16:creationId xmlns:a16="http://schemas.microsoft.com/office/drawing/2014/main" id="{040F2001-FD85-1846-AE6E-E098D30EE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2057400"/>
            <a:ext cx="6781800" cy="487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 from Interdisciplinary Collaboration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 and resolving potential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billing issues early allows for study changes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can prevent the negative im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pact billing issues have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accrual 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knowledge of billing issues and rules among all interdisciplinary participants in the development of protocols with contributions of stakeholders with different expertise about Medicare/insurance coverage issues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financial transparency that can prevent unanticipated non-covered costs for both sites and study participants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collaboration to develop the NCA document saves sites time, as this allows each site to shift its focus to local determination issues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1.SCT-VO.mp3" descr="11.SCT-VO.mp3">
            <a:hlinkClick r:id="" action="ppaction://media"/>
            <a:extLst>
              <a:ext uri="{FF2B5EF4-FFF2-40B4-BE49-F238E27FC236}">
                <a16:creationId xmlns:a16="http://schemas.microsoft.com/office/drawing/2014/main" id="{42ECB600-15CA-5740-8AA0-B2C232E31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2872822"/>
            <a:ext cx="6781800" cy="2323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	          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 your interest, time, and attention.</a:t>
            </a:r>
          </a:p>
          <a:p>
            <a:pPr>
              <a:spcAft>
                <a:spcPts val="10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	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CTSU NCA questions? </a:t>
            </a:r>
          </a:p>
          <a:p>
            <a:pPr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Contact LawrenceRagard@Westat.com</a:t>
            </a:r>
          </a:p>
          <a:p>
            <a:pPr>
              <a:spcAft>
                <a:spcPts val="1000"/>
              </a:spcAft>
            </a:pP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2.SCT-VO.mp3" descr="12.SCT-VO.mp3">
            <a:hlinkClick r:id="" action="ppaction://media"/>
            <a:extLst>
              <a:ext uri="{FF2B5EF4-FFF2-40B4-BE49-F238E27FC236}">
                <a16:creationId xmlns:a16="http://schemas.microsoft.com/office/drawing/2014/main" id="{552DF07C-4AF3-4245-BCBC-B83C3A826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3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57200"/>
            <a:ext cx="3733800" cy="1066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1447800"/>
            <a:ext cx="6629400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Westat is the contractor for the National Cancer Institute’s (NCI) Cancer Trials Support Unit (CTSU) contract.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CTSU facilitates access to NCI-funded clinical trials for qualified sites and supports the management and conduct of those clinical trials.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CTSU support includes preparing National Coverage Analysis (NCA) documents for selected NCI clinical trials.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CTSU NCA document reflects team work among the CTSU staff, a consultant, input from the study team, and as needed, expertise from NCI staff. </a:t>
            </a:r>
          </a:p>
        </p:txBody>
      </p:sp>
      <p:pic>
        <p:nvPicPr>
          <p:cNvPr id="4" name="02.SCT-VO.mp3" descr="02.SCT-VO.mp3">
            <a:hlinkClick r:id="" action="ppaction://media"/>
            <a:extLst>
              <a:ext uri="{FF2B5EF4-FFF2-40B4-BE49-F238E27FC236}">
                <a16:creationId xmlns:a16="http://schemas.microsoft.com/office/drawing/2014/main" id="{73823A76-89A2-3145-8AE1-105CCF049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78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1905000"/>
            <a:ext cx="7162800" cy="754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NCA Process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CTSU NCA team reviews the draft protocol and informed consent form (ICF) documents that the study team submits to NCI as part of the initial protocol review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of the staff will draft the NCA document on 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 to: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 if the clinical trial meets the criteria as a qualified clinical trial per CMS National Coverage Determination (NCD) 310.1—or if the clinical trial does not need to qualify  on one tab, and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the clinical trial interventions on another tab using the protocol study calendar and footnotes on a separate tab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ICF to determine what the clinical trial will provide without cost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03.SCT-VO.mp3" descr="03.SCT-VO.mp3">
            <a:hlinkClick r:id="" action="ppaction://media"/>
            <a:extLst>
              <a:ext uri="{FF2B5EF4-FFF2-40B4-BE49-F238E27FC236}">
                <a16:creationId xmlns:a16="http://schemas.microsoft.com/office/drawing/2014/main" id="{BE3153DD-ADB0-2047-981D-48AC370B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1905000"/>
            <a:ext cx="7162800" cy="725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NCA Process, continued: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NCA staff reviews the protocol procedures to identify potential billing issues using a number of resources: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NCCN cancer specific guidelines and the Drug Compendium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CMS NCDs and Local Coverage Determinations (LCDs) specific for protocol interventions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 package inserts or investigational brochures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resources such as Evicore oncology imaging guidelines, CodeMap, and UptoDate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drafted, another CTSU NCA staff reviews the NCA document for quality control before the CTSU sends it to lead protocol organization(LPO) representatives for review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04.SCT-VO.mp3" descr="04.SCT-VO.mp3">
            <a:hlinkClick r:id="" action="ppaction://media"/>
            <a:extLst>
              <a:ext uri="{FF2B5EF4-FFF2-40B4-BE49-F238E27FC236}">
                <a16:creationId xmlns:a16="http://schemas.microsoft.com/office/drawing/2014/main" id="{668866B3-1EB2-AC43-BC7C-A1E64CE55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1981200"/>
            <a:ext cx="6781800" cy="5933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Additional Issues with NCA Development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CTSU NCA staff recognizes that draft NCA document reflects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perspective and experience of one physician, three RNs, and a billing compliance consultant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clinical trial team is larger and includes staff with diverse backgrounds that provides additional input/perspective on coverage of interventions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Institutional “Standard of Practice“  may influence the study team’s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 of what is reasonable and necessary—at least locally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 of gray areas of billing in which an intervention may or may not be billable, depending on the documentation of medical necessity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05.SCT-VO.mp3" descr="05.SCT-VO.mp3">
            <a:hlinkClick r:id="" action="ppaction://media"/>
            <a:extLst>
              <a:ext uri="{FF2B5EF4-FFF2-40B4-BE49-F238E27FC236}">
                <a16:creationId xmlns:a16="http://schemas.microsoft.com/office/drawing/2014/main" id="{C1E13BDA-4794-894E-8559-FE51261B4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4900" y="1965379"/>
            <a:ext cx="6781800" cy="489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Challenges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is one determinant of a clinical trial site participation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NCA document is done on a national level to identify potential billing issues, and is intended as a guide for sites to adapt for their local use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ICF usually notes that “you or your insurer is responsible for costs not provided”, so assessment of potential billing issues is key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 that sites may not open a clinical trial with billing coverage issues noted on the clinical trial specific NCA document</a:t>
            </a:r>
            <a:endParaRPr lang="en-US" strike="sngStrike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Interventions determined as non-billable may affect participant accrual</a:t>
            </a:r>
          </a:p>
          <a:p>
            <a:pPr>
              <a:spcAft>
                <a:spcPts val="10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1000"/>
              </a:spcAft>
            </a:pP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06.SCT-VO.mp3" descr="06.SCT-VO.mp3">
            <a:hlinkClick r:id="" action="ppaction://media"/>
            <a:extLst>
              <a:ext uri="{FF2B5EF4-FFF2-40B4-BE49-F238E27FC236}">
                <a16:creationId xmlns:a16="http://schemas.microsoft.com/office/drawing/2014/main" id="{8342ED44-9B2E-784D-811B-52CAB4AA3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2057400"/>
            <a:ext cx="6781800" cy="4938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—Interdisciplinary Collaboration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CTSU NCA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team works with representatives from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protocol organizations: SWOG, ALLIANCE, </a:t>
            </a:r>
            <a:r>
              <a:rPr lang="en-US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COG, ECOG</a:t>
            </a:r>
            <a:r>
              <a:rPr lang="en-US" noProof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ACRIN, NRG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LPO reps include staff with a variety of background, such as experience in key areas: budget specialists, protocol writers, abstractors and coders, and billing specialists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aseline="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CTSU NCA staff may also get expert opinion from NCI staff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Interdisciplinary collaboration </a:t>
            </a: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valuable exchange</a:t>
            </a:r>
            <a:r>
              <a:rPr kumimoji="0" lang="en-US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ideas and perspectives—and facilitates resolutions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Interdisciplinary collaboration uses </a:t>
            </a:r>
            <a:r>
              <a:rPr lang="en-US" baseline="0" noProof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wealth of talent and experience of staff involved in clinical trials to work through issues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07.SCT-VO.mp3" descr="07.SCT-VO.mp3">
            <a:hlinkClick r:id="" action="ppaction://media"/>
            <a:extLst>
              <a:ext uri="{FF2B5EF4-FFF2-40B4-BE49-F238E27FC236}">
                <a16:creationId xmlns:a16="http://schemas.microsoft.com/office/drawing/2014/main" id="{087CA7F1-CC2B-5341-BF7A-C7D99301D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2133600"/>
            <a:ext cx="6781800" cy="484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Interdisciplinary Collaboration Begin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CTSU sends a draft NCA document within weeks of the initial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NCI protocol review to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LPO representatives to review and to share with the study team, the PI, and others as appropriate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early version of a draft NCA document begins the dialogue on identified potential coverage issues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team involvement with the CTSU NCA team continues as both address issues as revisions to the protocol documents and NCA document occur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08.SCT-VO.mp3" descr="08.SCT-VO.mp3">
            <a:hlinkClick r:id="" action="ppaction://media"/>
            <a:extLst>
              <a:ext uri="{FF2B5EF4-FFF2-40B4-BE49-F238E27FC236}">
                <a16:creationId xmlns:a16="http://schemas.microsoft.com/office/drawing/2014/main" id="{00B190CF-21D4-EF40-A084-35313EE3B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2057400"/>
            <a:ext cx="6781800" cy="524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Interdisciplinary Collaboration to Resolve Issues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trial coverage requirements, the draft Informed Consent Form (ICF) and the study team’s plan for funding non-billable investigational interventions are discussed during scheduled monthly meetings or by email.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CTSU NCA team updates and resends for review a revised NCA document that reflects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version changes in the above documents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goal is to resolve any identified coverage issues prior to study activation when the NCA document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made available to the participating sites.</a:t>
            </a:r>
          </a:p>
          <a:p>
            <a:pPr>
              <a:spcAft>
                <a:spcPts val="10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1000"/>
              </a:spcAft>
            </a:pP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09.SCT-VO.mp3" descr="09.SCT-VO.mp3">
            <a:hlinkClick r:id="" action="ppaction://media"/>
            <a:extLst>
              <a:ext uri="{FF2B5EF4-FFF2-40B4-BE49-F238E27FC236}">
                <a16:creationId xmlns:a16="http://schemas.microsoft.com/office/drawing/2014/main" id="{D8C2E1F8-CE49-6D4A-AA8E-8C0E71C24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3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BCA94D-9BFD-4FB0-BF75-F8DC5286CB9A}">
  <ds:schemaRefs>
    <ds:schemaRef ds:uri="f09b97b9-32b4-4a0e-a23f-4b352d34f85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5161fa6-f2a0-47c7-a56b-949e6bf7f194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1031</Words>
  <Application>Microsoft Office PowerPoint</Application>
  <PresentationFormat>On-screen Show (4:3)</PresentationFormat>
  <Paragraphs>99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Lawrence Ragard</cp:lastModifiedBy>
  <cp:revision>246</cp:revision>
  <cp:lastPrinted>2020-05-07T19:56:38Z</cp:lastPrinted>
  <dcterms:created xsi:type="dcterms:W3CDTF">2020-05-07T18:35:30Z</dcterms:created>
  <dcterms:modified xsi:type="dcterms:W3CDTF">2020-07-28T16:04:33Z</dcterms:modified>
</cp:coreProperties>
</file>